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K06enEt4aUjLdfudB4DZogoAf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●"/>
              <a:defRPr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aleway"/>
              <a:buChar char="○"/>
              <a:defRPr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aleway"/>
              <a:buChar char="■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elta.msu.edu/assessment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walterc2@msu.edu" TargetMode="External"/><Relationship Id="rId4" Type="http://schemas.openxmlformats.org/officeDocument/2006/relationships/hyperlink" Target="mailto:gansler@msu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ansler@msu.ed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missions.msu.edu/documents/MSU_IB_Equivalencies.pdf" TargetMode="External"/><Relationship Id="rId5" Type="http://schemas.openxmlformats.org/officeDocument/2006/relationships/hyperlink" Target="https://admissions.msu.edu/documents/MSU_AP_Equivalencies.pdf" TargetMode="External"/><Relationship Id="rId4" Type="http://schemas.openxmlformats.org/officeDocument/2006/relationships/hyperlink" Target="mailto:walterc2@msu.ed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utlook.office365.com/owa/calendar/JenniferGanslerAdvisor@msu.edu/booking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outlook.office365.com/owa/calendar/CindyWalterAdvisor@msu.edu/booking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0" y="0"/>
            <a:ext cx="9170700" cy="44397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367400" y="740675"/>
            <a:ext cx="6664500" cy="16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Arial"/>
              <a:buNone/>
            </a:pPr>
            <a:r>
              <a:rPr lang="en-US" sz="5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New Student Orientation </a:t>
            </a:r>
            <a:endParaRPr sz="5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Arial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D2L Module: </a:t>
            </a:r>
            <a:endParaRPr sz="4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Arial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Language Study</a:t>
            </a:r>
            <a:endParaRPr sz="4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4054" y="1469541"/>
            <a:ext cx="1158103" cy="133450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/>
        </p:nvSpPr>
        <p:spPr>
          <a:xfrm>
            <a:off x="3064050" y="4515851"/>
            <a:ext cx="5686800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 Medium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 Medium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2213900" y="740675"/>
            <a:ext cx="8100" cy="28641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 l="13019" b="-15700"/>
          <a:stretch/>
        </p:blipFill>
        <p:spPr>
          <a:xfrm>
            <a:off x="118600" y="4467963"/>
            <a:ext cx="4647826" cy="65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2"/>
          <p:cNvSpPr txBox="1"/>
          <p:nvPr/>
        </p:nvSpPr>
        <p:spPr>
          <a:xfrm>
            <a:off x="311700" y="985275"/>
            <a:ext cx="85206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module is intended to provide you with information that will allow you to begin or continue your work language study at MSU. The following slides will introduce </a:t>
            </a:r>
            <a:r>
              <a:rPr lang="en-US" sz="1800"/>
              <a:t>you to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Char char="●"/>
            </a:pPr>
            <a:r>
              <a:rPr lang="en-US" sz="1800"/>
              <a:t>Discovering the o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pportunities created through world language study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Char char="●"/>
            </a:pPr>
            <a:r>
              <a:rPr lang="en-US" sz="1800"/>
              <a:t>Learning about the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Languages available at MSU </a:t>
            </a: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Char char="●"/>
            </a:pPr>
            <a:r>
              <a:rPr lang="en-US" sz="1800"/>
              <a:t>Supporting your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language learning</a:t>
            </a:r>
            <a:r>
              <a:rPr lang="en-US" sz="1800"/>
              <a:t> - R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esources</a:t>
            </a: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Char char="●"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Getting your journey started – Placement</a:t>
            </a:r>
            <a:endParaRPr/>
          </a:p>
          <a:p>
            <a:pPr marL="285750" marR="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Char char="●"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 with a language adviser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Helping you enroll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</a:rPr>
              <a:t>How to enroll in Language course</a:t>
            </a:r>
            <a:endParaRPr sz="1800"/>
          </a:p>
          <a:p>
            <a:pPr marL="285750" marR="0" lvl="0" indent="-171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800"/>
              <a:buFont typeface="Raleway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>
            <a:spLocks noGrp="1"/>
          </p:cNvSpPr>
          <p:nvPr>
            <p:ph type="title"/>
          </p:nvPr>
        </p:nvSpPr>
        <p:spPr>
          <a:xfrm>
            <a:off x="80387" y="14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Opportunities created through world language study</a:t>
            </a: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3"/>
          <p:cNvSpPr txBox="1">
            <a:spLocks noGrp="1"/>
          </p:cNvSpPr>
          <p:nvPr>
            <p:ph type="body" idx="1"/>
          </p:nvPr>
        </p:nvSpPr>
        <p:spPr>
          <a:xfrm>
            <a:off x="80387" y="985275"/>
            <a:ext cx="89733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 about some of the many reasons to study another language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800"/>
              <a:buNone/>
            </a:pP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3201" y="1593374"/>
            <a:ext cx="5734950" cy="322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Languages Available 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1"/>
          </p:nvPr>
        </p:nvSpPr>
        <p:spPr>
          <a:xfrm>
            <a:off x="311700" y="985275"/>
            <a:ext cx="85206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are over 30 languages available for study at MSU!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can choose to </a:t>
            </a: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Major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in: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Arabic, Chinese, French, German, Japanese, Russian and Spanish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students can obtain a language </a:t>
            </a:r>
            <a:r>
              <a:rPr lang="en-US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Minor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in: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Arabic, Chinese, French, German, Indian and S. Asian Languages, Italian, Japanese, Korean, Portuguese, Russian and Spanish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Adding a Major/Minor - If you are planning on adding a language as an additional major or minor you can do that beginning Fall Semester 2020 by contacting the appropriate language advisor. </a:t>
            </a:r>
            <a:endParaRPr/>
          </a:p>
        </p:txBody>
      </p:sp>
      <p:pic>
        <p:nvPicPr>
          <p:cNvPr id="84" name="Google Shape;8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Resources available to support your language learning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"/>
          <p:cNvSpPr txBox="1">
            <a:spLocks noGrp="1"/>
          </p:cNvSpPr>
          <p:nvPr>
            <p:ph type="body" idx="1"/>
          </p:nvPr>
        </p:nvSpPr>
        <p:spPr>
          <a:xfrm>
            <a:off x="311700" y="985275"/>
            <a:ext cx="85206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further your language studies MSU has many experiential opportunities 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Multiple Study Abroad programs focused on language and culture 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International Internships in a variety of international locations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 Organizations for all language majors and minors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Volunteer Opportunities using language to teach, connect and communicate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large International Student Population allows engagement with native speakers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 Opportunities with faculty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Scholarship Opportunities to help fund your international experiences. </a:t>
            </a:r>
            <a:endParaRPr/>
          </a:p>
          <a:p>
            <a:pPr marL="285750" lvl="0" indent="-171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Getting your journey started – Placement testing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311700" y="985275"/>
            <a:ext cx="85206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have had previous language study but have NOT taken IB (HL) or AP tests and do NOT speak the target language in your home* there are Placement Tests available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on-line test for </a:t>
            </a:r>
            <a:r>
              <a:rPr lang="en-US" sz="1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Chinese, French, German and Spanish 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found </a:t>
            </a:r>
            <a:r>
              <a:rPr lang="en-US" sz="1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here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  Take the placement test prior to you scheduled NSO date. 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Italian and Portuguese placement – Jennifer Gansler </a:t>
            </a:r>
            <a:r>
              <a:rPr lang="en-US" sz="1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gansler@msu.edu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92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other languages placement - Cindy Walter </a:t>
            </a:r>
            <a:r>
              <a:rPr lang="en-US" sz="1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walterc2@msu.edu</a:t>
            </a: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*If you speak the language you wish to study in your home with your family please reach out to the appropriate language advisor regarding placement. 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7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 / IB placement</a:t>
            </a: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7"/>
          <p:cNvSpPr txBox="1">
            <a:spLocks noGrp="1"/>
          </p:cNvSpPr>
          <p:nvPr>
            <p:ph type="body" idx="1"/>
          </p:nvPr>
        </p:nvSpPr>
        <p:spPr>
          <a:xfrm>
            <a:off x="311700" y="985275"/>
            <a:ext cx="85206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who have taken the AP or IB (HL) exam do NOT take the placement test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do NOT have your score - Reach out to the appropriate language adviser for placement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French, Italian, Portuguese and Spanish–Jennifer Gansler </a:t>
            </a:r>
            <a:r>
              <a:rPr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gansler@msu.edu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Other Languages – Cindy Walter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walterc2@msu.edu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do have the test result - You can find the test score equivalencies for </a:t>
            </a:r>
            <a:r>
              <a:rPr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AP here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IB here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8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Meeting with a language adviser</a:t>
            </a:r>
            <a:b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8"/>
          <p:cNvSpPr txBox="1">
            <a:spLocks noGrp="1"/>
          </p:cNvSpPr>
          <p:nvPr>
            <p:ph type="body" idx="1"/>
          </p:nvPr>
        </p:nvSpPr>
        <p:spPr>
          <a:xfrm>
            <a:off x="311700" y="985275"/>
            <a:ext cx="8520600" cy="3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Interested in meeting with a language adviser prior to NSO?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make an appointment for questions.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French, Italian, Portuguese and Spanish with Jennifer Gansler </a:t>
            </a:r>
            <a:r>
              <a:rPr lang="en-US" sz="20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here</a:t>
            </a:r>
            <a:r>
              <a:rPr lang="en-US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all other language please schedule to meet with Cindy Walter </a:t>
            </a:r>
            <a:r>
              <a:rPr lang="en-US" sz="2000" b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here</a:t>
            </a:r>
            <a:r>
              <a:rPr lang="en-US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2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/>
          <p:nvPr/>
        </p:nvSpPr>
        <p:spPr>
          <a:xfrm>
            <a:off x="0" y="0"/>
            <a:ext cx="9144000" cy="861600"/>
          </a:xfrm>
          <a:prstGeom prst="rect">
            <a:avLst/>
          </a:prstGeom>
          <a:solidFill>
            <a:srgbClr val="18453B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9"/>
          <p:cNvSpPr txBox="1">
            <a:spLocks noGrp="1"/>
          </p:cNvSpPr>
          <p:nvPr>
            <p:ph type="title"/>
          </p:nvPr>
        </p:nvSpPr>
        <p:spPr>
          <a:xfrm>
            <a:off x="311700" y="164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Helping you enroll in Language courses</a:t>
            </a:r>
            <a:b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ma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9"/>
          <p:cNvSpPr txBox="1">
            <a:spLocks noGrp="1"/>
          </p:cNvSpPr>
          <p:nvPr>
            <p:ph type="body" idx="1"/>
          </p:nvPr>
        </p:nvSpPr>
        <p:spPr>
          <a:xfrm>
            <a:off x="311700" y="985275"/>
            <a:ext cx="8520600" cy="40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matter where you begin your language study: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Reach out to the appropriate language adviser with any language-related questions.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you meet with your </a:t>
            </a:r>
            <a:r>
              <a:rPr lang="en-US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major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adviser at Orientation be sure to let them know: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eriod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are interested in adding language classes to your  2020-21 schedule.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lphaLcPeriod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have already consulted with a language adviser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look forward to helping you reach your language proficiency and cultural competency goals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0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SPARTANS WILL</a:t>
            </a:r>
            <a:endParaRPr sz="20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0543" y="114575"/>
            <a:ext cx="583557" cy="672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On-screen Show (16:9)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Montserrat Medium</vt:lpstr>
      <vt:lpstr>Arial</vt:lpstr>
      <vt:lpstr>Raleway</vt:lpstr>
      <vt:lpstr>Simple Light</vt:lpstr>
      <vt:lpstr>PowerPoint Presentation</vt:lpstr>
      <vt:lpstr>Objectives</vt:lpstr>
      <vt:lpstr>Opportunities created through world language study  </vt:lpstr>
      <vt:lpstr>Languages Available </vt:lpstr>
      <vt:lpstr>Resources available to support your language learning</vt:lpstr>
      <vt:lpstr>Getting your journey started – Placement testing</vt:lpstr>
      <vt:lpstr>AP / IB placement </vt:lpstr>
      <vt:lpstr>Meeting with a language adviser   </vt:lpstr>
      <vt:lpstr>Helping you enroll in Language courses  No 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Golding, Jonelle</dc:creator>
  <cp:lastModifiedBy>Jennifer Gansler</cp:lastModifiedBy>
  <cp:revision>1</cp:revision>
  <dcterms:modified xsi:type="dcterms:W3CDTF">2020-05-12T20:12:02Z</dcterms:modified>
</cp:coreProperties>
</file>